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3BBFF-77C1-4BF1-A3B2-2505841100BA}" type="datetimeFigureOut">
              <a:rPr lang="en-US" dirty="0"/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D2BB1-BB31-4EB8-A961-18800A74EAA8}" type="datetimeFigureOut">
              <a:rPr lang="en-US" dirty="0"/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0B886-74BB-4D5E-9EA9-584482FE40E6}" type="datetimeFigureOut">
              <a:rPr lang="en-US" dirty="0"/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4CCD1-3502-4C30-947C-75FC88992007}" type="datetimeFigureOut">
              <a:rPr lang="en-US" dirty="0"/>
              <a:t>9/6/2020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797A-E8AF-4231-9C64-308C5BB9ED3E}" type="datetimeFigureOut">
              <a:rPr lang="en-US" dirty="0"/>
              <a:t>9/6/2020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24146-07E2-48CA-8629-5887ED47FCDB}" type="datetimeFigureOut">
              <a:rPr lang="en-US" dirty="0"/>
              <a:t>9/6/2020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E718-B4F0-433E-A285-0013249184C0}" type="datetimeFigureOut">
              <a:rPr lang="en-US" dirty="0"/>
              <a:t>9/6/2020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E44C4-3D72-4D6E-86A4-F5491DC49E6D}" type="datetimeFigureOut">
              <a:rPr lang="en-US" dirty="0"/>
              <a:t>9/6/2020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EA14-E6AC-4B59-973C-7A06B0EDE3E3}" type="datetimeFigureOut">
              <a:rPr lang="en-US" dirty="0"/>
              <a:t>9/6/2020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3879-1153-42D3-8EC7-7A3CC94658D3}" type="datetimeFigureOut">
              <a:rPr lang="en-US" dirty="0"/>
              <a:t>9/6/2020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E1496-D8B1-4FDC-98A5-AD2561A2EE12}" type="datetimeFigureOut">
              <a:rPr lang="en-US" dirty="0"/>
              <a:t>9/6/2020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3855-5B08-4570-810C-DE4498675D2C}" type="datetimeFigureOut">
              <a:rPr lang="en-US" dirty="0"/>
              <a:t>9/6/2020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1B1A-3400-4A09-B018-5620D6ADA4AF}" type="datetimeFigureOut">
              <a:rPr lang="en-US" dirty="0"/>
              <a:t>9/6/2020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EE65E-8B04-4250-B4A9-5C65F355F1A2}" type="datetimeFigureOut">
              <a:rPr lang="en-US" dirty="0"/>
              <a:t>9/6/2020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5881F-8E44-4F15-AB98-80B7869E49CA}" type="datetimeFigureOut">
              <a:rPr lang="en-US" dirty="0"/>
              <a:t>9/6/2020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2069-43FA-49C5-9F0E-58E1EB237AEF}" type="datetimeFigureOut">
              <a:rPr lang="en-US" dirty="0"/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05854CA-19F4-4771-B6A2-DA5C0742B220}" type="datetimeFigureOut">
              <a:rPr lang="en-US" dirty="0"/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B3B3F-C0CE-47CB-BCED-F49A710726FF}" type="datetimeFigureOut">
              <a:rPr lang="en-US" dirty="0"/>
              <a:t>9/6/2020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err="1"/>
              <a:t>Rêvez</a:t>
            </a:r>
            <a:r>
              <a:rPr lang="nl-BE" dirty="0"/>
              <a:t>… et </a:t>
            </a:r>
            <a:r>
              <a:rPr lang="nl-BE" dirty="0" err="1"/>
              <a:t>faites</a:t>
            </a:r>
            <a:r>
              <a:rPr lang="nl-BE" dirty="0"/>
              <a:t> </a:t>
            </a:r>
            <a:r>
              <a:rPr lang="nl-BE" dirty="0" err="1"/>
              <a:t>rêver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err="1"/>
              <a:t>Lecture</a:t>
            </a:r>
            <a:r>
              <a:rPr lang="nl-BE" dirty="0"/>
              <a:t> du </a:t>
            </a:r>
            <a:r>
              <a:rPr lang="nl-BE" dirty="0" err="1"/>
              <a:t>message</a:t>
            </a:r>
            <a:r>
              <a:rPr lang="nl-BE" dirty="0"/>
              <a:t> du Pape François au 28</a:t>
            </a:r>
            <a:r>
              <a:rPr lang="nl-BE" baseline="30000" dirty="0"/>
              <a:t>ème</a:t>
            </a:r>
            <a:r>
              <a:rPr lang="nl-BE" dirty="0"/>
              <a:t> CG</a:t>
            </a:r>
          </a:p>
          <a:p>
            <a:r>
              <a:rPr lang="nl-BE" dirty="0"/>
              <a:t>Don </a:t>
            </a:r>
            <a:r>
              <a:rPr lang="nl-BE" dirty="0" err="1"/>
              <a:t>Casti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63282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093" y="2464620"/>
            <a:ext cx="3070358" cy="3598863"/>
          </a:xfr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Message du Pape François au 28</a:t>
            </a:r>
            <a:r>
              <a:rPr lang="nl-BE" baseline="30000" dirty="0"/>
              <a:t>ème</a:t>
            </a:r>
            <a:r>
              <a:rPr lang="nl-BE" dirty="0"/>
              <a:t> CG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61" y="3873910"/>
            <a:ext cx="4554637" cy="1921899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 flipH="1">
            <a:off x="815964" y="2530872"/>
            <a:ext cx="5444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Le cadeau </a:t>
            </a:r>
            <a:r>
              <a:rPr lang="nl-BE" dirty="0" err="1"/>
              <a:t>d’un</a:t>
            </a:r>
            <a:r>
              <a:rPr lang="nl-BE" dirty="0"/>
              <a:t> </a:t>
            </a:r>
            <a:r>
              <a:rPr lang="nl-BE" dirty="0" err="1"/>
              <a:t>ami</a:t>
            </a:r>
            <a:r>
              <a:rPr lang="nl-BE" dirty="0"/>
              <a:t> à </a:t>
            </a:r>
            <a:r>
              <a:rPr lang="nl-BE" dirty="0" err="1"/>
              <a:t>toute</a:t>
            </a:r>
            <a:r>
              <a:rPr lang="nl-BE" dirty="0"/>
              <a:t> la </a:t>
            </a:r>
            <a:r>
              <a:rPr lang="nl-BE" dirty="0" err="1"/>
              <a:t>Famille</a:t>
            </a:r>
            <a:r>
              <a:rPr lang="nl-BE" dirty="0"/>
              <a:t> </a:t>
            </a:r>
            <a:r>
              <a:rPr lang="nl-BE" dirty="0" err="1"/>
              <a:t>Salésienne</a:t>
            </a:r>
            <a:r>
              <a:rPr lang="nl-BE" dirty="0"/>
              <a:t> : </a:t>
            </a:r>
            <a:r>
              <a:rPr lang="nl-BE" dirty="0" err="1"/>
              <a:t>revenir</a:t>
            </a:r>
            <a:r>
              <a:rPr lang="nl-BE" dirty="0"/>
              <a:t> </a:t>
            </a:r>
            <a:r>
              <a:rPr lang="nl-BE" dirty="0" err="1"/>
              <a:t>sur</a:t>
            </a:r>
            <a:r>
              <a:rPr lang="nl-BE" dirty="0"/>
              <a:t> les pas de Don Bosco</a:t>
            </a:r>
          </a:p>
        </p:txBody>
      </p:sp>
    </p:spTree>
    <p:extLst>
      <p:ext uri="{BB962C8B-B14F-4D97-AF65-F5344CB8AC3E}">
        <p14:creationId xmlns:p14="http://schemas.microsoft.com/office/powerpoint/2010/main" val="4262283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Faire </a:t>
            </a:r>
            <a:r>
              <a:rPr lang="nl-BE" dirty="0" err="1"/>
              <a:t>une</a:t>
            </a:r>
            <a:r>
              <a:rPr lang="nl-BE" dirty="0"/>
              <a:t> </a:t>
            </a:r>
            <a:r>
              <a:rPr lang="nl-BE" dirty="0" err="1"/>
              <a:t>véritable</a:t>
            </a:r>
            <a:r>
              <a:rPr lang="nl-BE" dirty="0"/>
              <a:t> ‘Option </a:t>
            </a:r>
            <a:r>
              <a:rPr lang="nl-BE" dirty="0" err="1"/>
              <a:t>Valdocco</a:t>
            </a:r>
            <a:r>
              <a:rPr lang="nl-BE" dirty="0"/>
              <a:t>’ : cadeau et </a:t>
            </a:r>
            <a:r>
              <a:rPr lang="nl-BE" dirty="0" err="1"/>
              <a:t>défi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95" y="2223856"/>
            <a:ext cx="6841664" cy="3848436"/>
          </a:xfrm>
        </p:spPr>
      </p:pic>
      <p:sp>
        <p:nvSpPr>
          <p:cNvPr id="5" name="Tekstvak 4"/>
          <p:cNvSpPr txBox="1"/>
          <p:nvPr/>
        </p:nvSpPr>
        <p:spPr>
          <a:xfrm>
            <a:off x="8150942" y="3293806"/>
            <a:ext cx="34904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Pas </a:t>
            </a:r>
            <a:r>
              <a:rPr lang="nl-BE" dirty="0" err="1"/>
              <a:t>seulement</a:t>
            </a:r>
            <a:r>
              <a:rPr lang="nl-BE" dirty="0"/>
              <a:t> la </a:t>
            </a:r>
            <a:r>
              <a:rPr lang="nl-BE" dirty="0" err="1"/>
              <a:t>contemplation</a:t>
            </a:r>
            <a:r>
              <a:rPr lang="nl-BE" dirty="0"/>
              <a:t> </a:t>
            </a:r>
            <a:r>
              <a:rPr lang="nl-BE" dirty="0" err="1"/>
              <a:t>d’une</a:t>
            </a:r>
            <a:r>
              <a:rPr lang="nl-BE" dirty="0"/>
              <a:t> </a:t>
            </a:r>
            <a:r>
              <a:rPr lang="nl-BE" dirty="0" err="1"/>
              <a:t>histoire</a:t>
            </a:r>
            <a:r>
              <a:rPr lang="nl-BE" dirty="0"/>
              <a:t> </a:t>
            </a:r>
            <a:r>
              <a:rPr lang="nl-BE" dirty="0" err="1"/>
              <a:t>passée</a:t>
            </a:r>
            <a:r>
              <a:rPr lang="nl-BE" dirty="0"/>
              <a:t>, </a:t>
            </a:r>
          </a:p>
          <a:p>
            <a:r>
              <a:rPr lang="nl-BE" dirty="0"/>
              <a:t>mais la force face au présent de la </a:t>
            </a:r>
            <a:r>
              <a:rPr lang="nl-BE" dirty="0" err="1"/>
              <a:t>vie</a:t>
            </a:r>
            <a:r>
              <a:rPr lang="nl-BE" dirty="0"/>
              <a:t> du monde, </a:t>
            </a:r>
          </a:p>
          <a:p>
            <a:r>
              <a:rPr lang="nl-BE" dirty="0"/>
              <a:t>de </a:t>
            </a:r>
            <a:r>
              <a:rPr lang="nl-BE" dirty="0" err="1"/>
              <a:t>l’Église</a:t>
            </a:r>
            <a:r>
              <a:rPr lang="nl-BE" dirty="0"/>
              <a:t>, </a:t>
            </a:r>
          </a:p>
          <a:p>
            <a:r>
              <a:rPr lang="nl-BE" dirty="0"/>
              <a:t>de la </a:t>
            </a:r>
            <a:r>
              <a:rPr lang="nl-BE" dirty="0" err="1"/>
              <a:t>Congrégation</a:t>
            </a:r>
            <a:r>
              <a:rPr lang="nl-BE" dirty="0"/>
              <a:t> </a:t>
            </a:r>
          </a:p>
          <a:p>
            <a:r>
              <a:rPr lang="nl-BE" dirty="0"/>
              <a:t>et de </a:t>
            </a:r>
            <a:r>
              <a:rPr lang="nl-BE" dirty="0" err="1"/>
              <a:t>l’Association</a:t>
            </a:r>
            <a:r>
              <a:rPr lang="nl-BE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95666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Les </a:t>
            </a:r>
            <a:r>
              <a:rPr lang="nl-BE" dirty="0" err="1"/>
              <a:t>questions</a:t>
            </a:r>
            <a:endParaRPr lang="nl-BE" dirty="0"/>
          </a:p>
        </p:txBody>
      </p:sp>
      <p:sp>
        <p:nvSpPr>
          <p:cNvPr id="4" name="Tekstvak 3"/>
          <p:cNvSpPr txBox="1"/>
          <p:nvPr/>
        </p:nvSpPr>
        <p:spPr>
          <a:xfrm>
            <a:off x="1956619" y="2920180"/>
            <a:ext cx="90068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dirty="0" err="1"/>
              <a:t>Comment</a:t>
            </a:r>
            <a:r>
              <a:rPr lang="nl-BE" sz="3200" dirty="0"/>
              <a:t> </a:t>
            </a:r>
            <a:r>
              <a:rPr lang="nl-BE" sz="3200" dirty="0" err="1"/>
              <a:t>concrétiser</a:t>
            </a:r>
            <a:r>
              <a:rPr lang="nl-BE" sz="3200" dirty="0"/>
              <a:t> </a:t>
            </a:r>
            <a:r>
              <a:rPr lang="nl-BE" sz="3200" dirty="0" err="1"/>
              <a:t>aujourd’hui</a:t>
            </a:r>
            <a:r>
              <a:rPr lang="nl-BE" sz="3200" dirty="0"/>
              <a:t> </a:t>
            </a:r>
          </a:p>
          <a:p>
            <a:r>
              <a:rPr lang="nl-BE" sz="3200" dirty="0" err="1"/>
              <a:t>ce</a:t>
            </a:r>
            <a:r>
              <a:rPr lang="nl-BE" sz="3200" dirty="0"/>
              <a:t> </a:t>
            </a:r>
            <a:r>
              <a:rPr lang="nl-BE" sz="3200" dirty="0" err="1"/>
              <a:t>style</a:t>
            </a:r>
            <a:r>
              <a:rPr lang="nl-BE" sz="3200" dirty="0"/>
              <a:t> </a:t>
            </a:r>
            <a:r>
              <a:rPr lang="nl-BE" sz="3200" dirty="0" err="1"/>
              <a:t>d’action</a:t>
            </a:r>
            <a:r>
              <a:rPr lang="nl-BE" sz="3200" dirty="0"/>
              <a:t> </a:t>
            </a:r>
            <a:r>
              <a:rPr lang="nl-BE" sz="3200" dirty="0" err="1"/>
              <a:t>salésien</a:t>
            </a:r>
            <a:r>
              <a:rPr lang="nl-BE" sz="3200" dirty="0"/>
              <a:t> ?</a:t>
            </a:r>
          </a:p>
          <a:p>
            <a:endParaRPr lang="nl-BE" sz="3200" dirty="0"/>
          </a:p>
          <a:p>
            <a:r>
              <a:rPr lang="nl-BE" sz="3200" dirty="0" err="1"/>
              <a:t>Comment</a:t>
            </a:r>
            <a:r>
              <a:rPr lang="nl-BE" sz="3200" dirty="0"/>
              <a:t> </a:t>
            </a:r>
            <a:r>
              <a:rPr lang="nl-BE" sz="3200" dirty="0" err="1"/>
              <a:t>chercher</a:t>
            </a:r>
            <a:r>
              <a:rPr lang="nl-BE" sz="3200" dirty="0"/>
              <a:t> les </a:t>
            </a:r>
            <a:r>
              <a:rPr lang="nl-BE" sz="3200" dirty="0" err="1"/>
              <a:t>bonnes</a:t>
            </a:r>
            <a:r>
              <a:rPr lang="nl-BE" sz="3200" dirty="0"/>
              <a:t> </a:t>
            </a:r>
            <a:r>
              <a:rPr lang="nl-BE" sz="3200" dirty="0" err="1"/>
              <a:t>inspirations</a:t>
            </a:r>
            <a:r>
              <a:rPr lang="nl-BE" sz="3200" dirty="0"/>
              <a:t> </a:t>
            </a:r>
          </a:p>
          <a:p>
            <a:r>
              <a:rPr lang="nl-BE" sz="3200" dirty="0"/>
              <a:t>pour </a:t>
            </a:r>
            <a:r>
              <a:rPr lang="nl-BE" sz="3200" dirty="0" err="1"/>
              <a:t>vivre</a:t>
            </a:r>
            <a:r>
              <a:rPr lang="nl-BE" sz="3200" dirty="0"/>
              <a:t> </a:t>
            </a:r>
            <a:r>
              <a:rPr lang="nl-BE" sz="3200" dirty="0" err="1"/>
              <a:t>pleinement</a:t>
            </a:r>
            <a:r>
              <a:rPr lang="nl-BE" sz="3200" dirty="0"/>
              <a:t> les </a:t>
            </a:r>
            <a:r>
              <a:rPr lang="nl-BE" sz="3200" dirty="0" err="1"/>
              <a:t>défis</a:t>
            </a:r>
            <a:r>
              <a:rPr lang="nl-BE" sz="3200" dirty="0"/>
              <a:t> </a:t>
            </a:r>
            <a:r>
              <a:rPr lang="nl-BE" sz="3200" dirty="0" err="1"/>
              <a:t>d’aujourd’hui</a:t>
            </a:r>
            <a:r>
              <a:rPr lang="nl-BE" sz="3200" dirty="0"/>
              <a:t> </a:t>
            </a:r>
          </a:p>
          <a:p>
            <a:r>
              <a:rPr lang="nl-BE" sz="3200" dirty="0"/>
              <a:t>et </a:t>
            </a:r>
            <a:r>
              <a:rPr lang="nl-BE" sz="3200" dirty="0" err="1"/>
              <a:t>préparer</a:t>
            </a:r>
            <a:r>
              <a:rPr lang="nl-BE" sz="3200" dirty="0"/>
              <a:t> </a:t>
            </a:r>
            <a:r>
              <a:rPr lang="nl-BE" sz="3200" dirty="0" err="1"/>
              <a:t>l’avenir</a:t>
            </a:r>
            <a:r>
              <a:rPr lang="nl-BE" sz="3200" dirty="0"/>
              <a:t> du </a:t>
            </a:r>
            <a:r>
              <a:rPr lang="nl-BE" sz="3200" dirty="0" err="1"/>
              <a:t>charisme</a:t>
            </a:r>
            <a:r>
              <a:rPr lang="nl-BE" sz="3200" dirty="0"/>
              <a:t> ?</a:t>
            </a:r>
            <a:endParaRPr lang="nl-BE" sz="6000" dirty="0"/>
          </a:p>
        </p:txBody>
      </p:sp>
    </p:spTree>
    <p:extLst>
      <p:ext uri="{BB962C8B-B14F-4D97-AF65-F5344CB8AC3E}">
        <p14:creationId xmlns:p14="http://schemas.microsoft.com/office/powerpoint/2010/main" val="2487578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err="1"/>
              <a:t>Notre</a:t>
            </a:r>
            <a:r>
              <a:rPr lang="nl-BE" dirty="0"/>
              <a:t> époque </a:t>
            </a:r>
            <a:r>
              <a:rPr lang="nl-BE" dirty="0" err="1"/>
              <a:t>n’est</a:t>
            </a:r>
            <a:r>
              <a:rPr lang="nl-BE" dirty="0"/>
              <a:t> ni </a:t>
            </a:r>
            <a:r>
              <a:rPr lang="nl-BE" dirty="0" err="1"/>
              <a:t>meilleure</a:t>
            </a:r>
            <a:r>
              <a:rPr lang="nl-BE" dirty="0"/>
              <a:t> ni </a:t>
            </a:r>
            <a:r>
              <a:rPr lang="nl-BE" dirty="0" err="1"/>
              <a:t>pire</a:t>
            </a:r>
            <a:r>
              <a:rPr lang="nl-BE" dirty="0"/>
              <a:t>, </a:t>
            </a:r>
            <a:br>
              <a:rPr lang="nl-BE" dirty="0"/>
            </a:br>
            <a:r>
              <a:rPr lang="nl-BE" dirty="0"/>
              <a:t>mais différente de </a:t>
            </a:r>
            <a:r>
              <a:rPr lang="nl-BE" dirty="0" err="1"/>
              <a:t>celle</a:t>
            </a:r>
            <a:r>
              <a:rPr lang="nl-BE" dirty="0"/>
              <a:t> que Don Bosco a </a:t>
            </a:r>
            <a:r>
              <a:rPr lang="nl-BE" dirty="0" err="1"/>
              <a:t>vécue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93" y="2256119"/>
            <a:ext cx="5026358" cy="3161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793" y="3209806"/>
            <a:ext cx="4543044" cy="30197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891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5 points de </a:t>
            </a:r>
            <a:r>
              <a:rPr lang="nl-BE" dirty="0" err="1"/>
              <a:t>notre</a:t>
            </a:r>
            <a:r>
              <a:rPr lang="nl-BE" dirty="0"/>
              <a:t> </a:t>
            </a:r>
            <a:r>
              <a:rPr lang="nl-BE" dirty="0" err="1"/>
              <a:t>identité</a:t>
            </a:r>
            <a:r>
              <a:rPr lang="nl-BE" dirty="0"/>
              <a:t> </a:t>
            </a:r>
            <a:r>
              <a:rPr lang="nl-BE" dirty="0" err="1"/>
              <a:t>salésienne</a:t>
            </a:r>
            <a:r>
              <a:rPr lang="nl-BE" dirty="0"/>
              <a:t> à </a:t>
            </a:r>
            <a:r>
              <a:rPr lang="nl-BE" dirty="0" err="1"/>
              <a:t>prendre</a:t>
            </a:r>
            <a:r>
              <a:rPr lang="nl-BE" dirty="0"/>
              <a:t> </a:t>
            </a:r>
            <a:br>
              <a:rPr lang="nl-BE" dirty="0"/>
            </a:br>
            <a:r>
              <a:rPr lang="nl-BE" dirty="0"/>
              <a:t>en </a:t>
            </a:r>
            <a:r>
              <a:rPr lang="nl-BE" dirty="0" err="1"/>
              <a:t>considération</a:t>
            </a:r>
            <a:r>
              <a:rPr lang="nl-BE" dirty="0"/>
              <a:t> dans </a:t>
            </a:r>
            <a:r>
              <a:rPr lang="nl-BE" dirty="0" err="1"/>
              <a:t>une</a:t>
            </a:r>
            <a:r>
              <a:rPr lang="nl-BE" dirty="0"/>
              <a:t> </a:t>
            </a:r>
            <a:r>
              <a:rPr lang="nl-BE" dirty="0" err="1"/>
              <a:t>fidélité</a:t>
            </a:r>
            <a:r>
              <a:rPr lang="nl-BE" dirty="0"/>
              <a:t> </a:t>
            </a:r>
            <a:r>
              <a:rPr lang="nl-BE" dirty="0" err="1"/>
              <a:t>créative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915371"/>
            <a:ext cx="9613861" cy="2589690"/>
          </a:xfrm>
        </p:spPr>
        <p:txBody>
          <a:bodyPr/>
          <a:lstStyle/>
          <a:p>
            <a:r>
              <a:rPr lang="nl-BE" dirty="0"/>
              <a:t>1. </a:t>
            </a:r>
            <a:r>
              <a:rPr lang="nl-BE" dirty="0" err="1"/>
              <a:t>Raviver</a:t>
            </a:r>
            <a:r>
              <a:rPr lang="nl-BE" dirty="0"/>
              <a:t> </a:t>
            </a:r>
            <a:r>
              <a:rPr lang="nl-BE" dirty="0" err="1"/>
              <a:t>le</a:t>
            </a:r>
            <a:r>
              <a:rPr lang="nl-BE" dirty="0"/>
              <a:t> cadeau que </a:t>
            </a:r>
            <a:r>
              <a:rPr lang="nl-BE" dirty="0" err="1"/>
              <a:t>nous</a:t>
            </a:r>
            <a:r>
              <a:rPr lang="nl-BE" dirty="0"/>
              <a:t> </a:t>
            </a:r>
            <a:r>
              <a:rPr lang="nl-BE" dirty="0" err="1"/>
              <a:t>avons</a:t>
            </a:r>
            <a:r>
              <a:rPr lang="nl-BE" dirty="0"/>
              <a:t> reçu</a:t>
            </a:r>
          </a:p>
          <a:p>
            <a:r>
              <a:rPr lang="nl-BE" dirty="0"/>
              <a:t>2. </a:t>
            </a:r>
            <a:r>
              <a:rPr lang="nl-BE" dirty="0" err="1"/>
              <a:t>L’option</a:t>
            </a:r>
            <a:r>
              <a:rPr lang="nl-BE" dirty="0"/>
              <a:t> “</a:t>
            </a:r>
            <a:r>
              <a:rPr lang="nl-BE" dirty="0" err="1"/>
              <a:t>Valdocco</a:t>
            </a:r>
            <a:r>
              <a:rPr lang="nl-BE" dirty="0"/>
              <a:t>” et </a:t>
            </a:r>
            <a:r>
              <a:rPr lang="nl-BE" dirty="0" err="1"/>
              <a:t>le</a:t>
            </a:r>
            <a:r>
              <a:rPr lang="nl-BE" dirty="0"/>
              <a:t> don des </a:t>
            </a:r>
            <a:r>
              <a:rPr lang="nl-BE" dirty="0" err="1"/>
              <a:t>jeunes</a:t>
            </a:r>
            <a:endParaRPr lang="nl-BE" dirty="0"/>
          </a:p>
          <a:p>
            <a:r>
              <a:rPr lang="nl-BE" dirty="0"/>
              <a:t>3. </a:t>
            </a:r>
            <a:r>
              <a:rPr lang="nl-BE" dirty="0" err="1"/>
              <a:t>L’option</a:t>
            </a:r>
            <a:r>
              <a:rPr lang="nl-BE" dirty="0"/>
              <a:t> “</a:t>
            </a:r>
            <a:r>
              <a:rPr lang="nl-BE" dirty="0" err="1"/>
              <a:t>Valdocco</a:t>
            </a:r>
            <a:r>
              <a:rPr lang="nl-BE" dirty="0"/>
              <a:t>” et </a:t>
            </a:r>
            <a:r>
              <a:rPr lang="nl-BE" dirty="0" err="1"/>
              <a:t>le</a:t>
            </a:r>
            <a:r>
              <a:rPr lang="nl-BE" dirty="0"/>
              <a:t> </a:t>
            </a:r>
            <a:r>
              <a:rPr lang="nl-BE" dirty="0" err="1"/>
              <a:t>charisme</a:t>
            </a:r>
            <a:r>
              <a:rPr lang="nl-BE" dirty="0"/>
              <a:t> de la </a:t>
            </a:r>
            <a:r>
              <a:rPr lang="nl-BE" dirty="0" err="1"/>
              <a:t>présence</a:t>
            </a:r>
            <a:endParaRPr lang="nl-BE" dirty="0"/>
          </a:p>
          <a:p>
            <a:r>
              <a:rPr lang="nl-BE" dirty="0"/>
              <a:t>4. </a:t>
            </a:r>
            <a:r>
              <a:rPr lang="nl-BE" dirty="0" err="1"/>
              <a:t>L’option</a:t>
            </a:r>
            <a:r>
              <a:rPr lang="nl-BE" dirty="0"/>
              <a:t> “</a:t>
            </a:r>
            <a:r>
              <a:rPr lang="nl-BE" dirty="0" err="1"/>
              <a:t>Valdocco</a:t>
            </a:r>
            <a:r>
              <a:rPr lang="nl-BE" dirty="0"/>
              <a:t>” dans la </a:t>
            </a:r>
            <a:r>
              <a:rPr lang="nl-BE" dirty="0" err="1"/>
              <a:t>pluralité</a:t>
            </a:r>
            <a:r>
              <a:rPr lang="nl-BE" dirty="0"/>
              <a:t> des </a:t>
            </a:r>
            <a:r>
              <a:rPr lang="nl-BE" dirty="0" err="1"/>
              <a:t>langues</a:t>
            </a:r>
            <a:endParaRPr lang="nl-BE" dirty="0"/>
          </a:p>
          <a:p>
            <a:r>
              <a:rPr lang="nl-BE" dirty="0"/>
              <a:t>5. </a:t>
            </a:r>
            <a:r>
              <a:rPr lang="nl-BE" dirty="0" err="1"/>
              <a:t>L’option</a:t>
            </a:r>
            <a:r>
              <a:rPr lang="nl-BE" dirty="0"/>
              <a:t> “</a:t>
            </a:r>
            <a:r>
              <a:rPr lang="nl-BE" dirty="0" err="1"/>
              <a:t>Valdocco</a:t>
            </a:r>
            <a:r>
              <a:rPr lang="nl-BE" dirty="0"/>
              <a:t>” et la </a:t>
            </a:r>
            <a:r>
              <a:rPr lang="nl-BE" dirty="0" err="1"/>
              <a:t>capacité</a:t>
            </a:r>
            <a:r>
              <a:rPr lang="nl-BE" dirty="0"/>
              <a:t> de </a:t>
            </a:r>
            <a:r>
              <a:rPr lang="nl-BE" dirty="0" err="1"/>
              <a:t>rêver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54441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1. Le </a:t>
            </a:r>
            <a:r>
              <a:rPr lang="nl-BE" dirty="0" err="1"/>
              <a:t>discernement</a:t>
            </a:r>
            <a:r>
              <a:rPr lang="nl-BE" dirty="0"/>
              <a:t>, </a:t>
            </a:r>
            <a:r>
              <a:rPr lang="nl-BE" dirty="0" err="1"/>
              <a:t>racine</a:t>
            </a:r>
            <a:r>
              <a:rPr lang="nl-BE" dirty="0"/>
              <a:t> du </a:t>
            </a:r>
            <a:r>
              <a:rPr lang="nl-BE" dirty="0" err="1"/>
              <a:t>renouveau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38" y="3275994"/>
            <a:ext cx="9613900" cy="3470617"/>
          </a:xfrm>
        </p:spPr>
      </p:pic>
      <p:sp>
        <p:nvSpPr>
          <p:cNvPr id="5" name="Tekstvak 4"/>
          <p:cNvSpPr txBox="1"/>
          <p:nvPr/>
        </p:nvSpPr>
        <p:spPr>
          <a:xfrm>
            <a:off x="919800" y="2203930"/>
            <a:ext cx="7393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Faire </a:t>
            </a:r>
            <a:r>
              <a:rPr lang="nl-BE" dirty="0" err="1"/>
              <a:t>revivre</a:t>
            </a:r>
            <a:r>
              <a:rPr lang="nl-BE" dirty="0"/>
              <a:t> </a:t>
            </a:r>
            <a:r>
              <a:rPr lang="nl-BE" dirty="0" err="1"/>
              <a:t>le</a:t>
            </a:r>
            <a:r>
              <a:rPr lang="nl-BE" dirty="0"/>
              <a:t> don : </a:t>
            </a:r>
          </a:p>
          <a:p>
            <a:r>
              <a:rPr lang="nl-BE" dirty="0" err="1"/>
              <a:t>chaque</a:t>
            </a:r>
            <a:r>
              <a:rPr lang="nl-BE" dirty="0"/>
              <a:t> </a:t>
            </a:r>
            <a:r>
              <a:rPr lang="nl-BE" dirty="0" err="1"/>
              <a:t>charisme</a:t>
            </a:r>
            <a:r>
              <a:rPr lang="nl-BE" dirty="0"/>
              <a:t> </a:t>
            </a:r>
            <a:r>
              <a:rPr lang="nl-BE" dirty="0" err="1"/>
              <a:t>est</a:t>
            </a:r>
            <a:r>
              <a:rPr lang="nl-BE" dirty="0"/>
              <a:t> </a:t>
            </a:r>
            <a:r>
              <a:rPr lang="nl-BE" dirty="0" err="1"/>
              <a:t>un</a:t>
            </a:r>
            <a:r>
              <a:rPr lang="nl-BE" dirty="0"/>
              <a:t> </a:t>
            </a:r>
            <a:r>
              <a:rPr lang="nl-BE" dirty="0" err="1"/>
              <a:t>feu</a:t>
            </a:r>
            <a:r>
              <a:rPr lang="nl-BE" dirty="0"/>
              <a:t> vivant </a:t>
            </a:r>
            <a:r>
              <a:rPr lang="nl-BE" dirty="0" err="1"/>
              <a:t>qu’il</a:t>
            </a:r>
            <a:r>
              <a:rPr lang="nl-BE" dirty="0"/>
              <a:t> </a:t>
            </a:r>
            <a:r>
              <a:rPr lang="nl-BE" dirty="0" err="1"/>
              <a:t>faut</a:t>
            </a:r>
            <a:r>
              <a:rPr lang="nl-BE" dirty="0"/>
              <a:t> </a:t>
            </a:r>
            <a:r>
              <a:rPr lang="nl-BE" dirty="0" err="1"/>
              <a:t>continuellement</a:t>
            </a:r>
            <a:r>
              <a:rPr lang="nl-BE" dirty="0"/>
              <a:t> </a:t>
            </a:r>
            <a:r>
              <a:rPr lang="nl-BE" dirty="0" err="1"/>
              <a:t>animer</a:t>
            </a:r>
            <a:r>
              <a:rPr lang="nl-BE" dirty="0"/>
              <a:t> pour </a:t>
            </a:r>
            <a:r>
              <a:rPr lang="nl-BE" dirty="0" err="1"/>
              <a:t>qu’il</a:t>
            </a:r>
            <a:r>
              <a:rPr lang="nl-BE" dirty="0"/>
              <a:t> </a:t>
            </a:r>
            <a:r>
              <a:rPr lang="nl-BE" dirty="0" err="1"/>
              <a:t>puisse</a:t>
            </a:r>
            <a:r>
              <a:rPr lang="nl-BE" dirty="0"/>
              <a:t> </a:t>
            </a:r>
            <a:r>
              <a:rPr lang="nl-BE" dirty="0" err="1"/>
              <a:t>éclairer</a:t>
            </a:r>
            <a:r>
              <a:rPr lang="nl-BE" dirty="0"/>
              <a:t> et </a:t>
            </a:r>
            <a:r>
              <a:rPr lang="nl-BE" dirty="0" err="1"/>
              <a:t>réchauffer</a:t>
            </a:r>
            <a:r>
              <a:rPr lang="nl-B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61017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1. Le </a:t>
            </a:r>
            <a:r>
              <a:rPr lang="nl-BE" dirty="0" err="1"/>
              <a:t>discernement</a:t>
            </a:r>
            <a:r>
              <a:rPr lang="nl-BE" dirty="0"/>
              <a:t>, </a:t>
            </a:r>
            <a:r>
              <a:rPr lang="nl-BE" dirty="0" err="1"/>
              <a:t>racine</a:t>
            </a:r>
            <a:r>
              <a:rPr lang="nl-BE" dirty="0"/>
              <a:t> du </a:t>
            </a:r>
            <a:r>
              <a:rPr lang="nl-BE" dirty="0" err="1"/>
              <a:t>renouveau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nl-BE" sz="5400" dirty="0"/>
          </a:p>
          <a:p>
            <a:pPr marL="0" indent="0">
              <a:buNone/>
            </a:pPr>
            <a:r>
              <a:rPr lang="nl-BE" sz="5400" dirty="0"/>
              <a:t>Pas de </a:t>
            </a:r>
            <a:r>
              <a:rPr lang="nl-BE" sz="5400" dirty="0" err="1"/>
              <a:t>fidélité</a:t>
            </a:r>
            <a:r>
              <a:rPr lang="nl-BE" sz="5400" dirty="0"/>
              <a:t> </a:t>
            </a:r>
            <a:r>
              <a:rPr lang="nl-BE" sz="5400" dirty="0" err="1"/>
              <a:t>répétitive</a:t>
            </a:r>
            <a:r>
              <a:rPr lang="nl-BE" sz="5400" dirty="0"/>
              <a:t>, </a:t>
            </a:r>
          </a:p>
          <a:p>
            <a:pPr marL="0" indent="0">
              <a:buNone/>
            </a:pPr>
            <a:r>
              <a:rPr lang="nl-BE" sz="5400" dirty="0"/>
              <a:t>mais </a:t>
            </a:r>
            <a:r>
              <a:rPr lang="nl-BE" sz="5400" dirty="0" err="1"/>
              <a:t>fidélité</a:t>
            </a:r>
            <a:r>
              <a:rPr lang="nl-BE" sz="5400" dirty="0"/>
              <a:t> </a:t>
            </a:r>
            <a:r>
              <a:rPr lang="nl-BE" sz="5400" dirty="0" err="1"/>
              <a:t>créative</a:t>
            </a:r>
            <a:endParaRPr lang="nl-BE" sz="5400" dirty="0"/>
          </a:p>
        </p:txBody>
      </p:sp>
    </p:spTree>
    <p:extLst>
      <p:ext uri="{BB962C8B-B14F-4D97-AF65-F5344CB8AC3E}">
        <p14:creationId xmlns:p14="http://schemas.microsoft.com/office/powerpoint/2010/main" val="2763666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Réflexion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1258" y="2420848"/>
            <a:ext cx="11930742" cy="2934923"/>
          </a:xfrm>
        </p:spPr>
        <p:txBody>
          <a:bodyPr>
            <a:normAutofit/>
          </a:bodyPr>
          <a:lstStyle/>
          <a:p>
            <a:r>
              <a:rPr lang="fr-FR" sz="3200" b="1" dirty="0"/>
              <a:t>De quelle manière, </a:t>
            </a:r>
            <a:br>
              <a:rPr lang="fr-FR" sz="3200" b="1" dirty="0"/>
            </a:br>
            <a:r>
              <a:rPr lang="fr-FR" sz="3200" b="1" dirty="0"/>
              <a:t>en tant que Salésiens coopérateurs individuels, </a:t>
            </a:r>
            <a:br>
              <a:rPr lang="fr-FR" sz="3200" b="1" dirty="0"/>
            </a:br>
            <a:r>
              <a:rPr lang="fr-FR" sz="3200" b="1" dirty="0"/>
              <a:t>en tant que Centres, mettons-nous en place </a:t>
            </a:r>
            <a:br>
              <a:rPr lang="fr-FR" sz="3200" b="1" dirty="0"/>
            </a:br>
            <a:r>
              <a:rPr lang="fr-FR" sz="3200" b="1" dirty="0"/>
              <a:t>d'authentiques processus de discernement, </a:t>
            </a:r>
            <a:br>
              <a:rPr lang="fr-FR" sz="3200" b="1" dirty="0"/>
            </a:br>
            <a:r>
              <a:rPr lang="fr-FR" sz="3200" b="1" dirty="0"/>
              <a:t>capables de générer des processus alternatifs </a:t>
            </a:r>
            <a:br>
              <a:rPr lang="fr-FR" sz="3200" b="1" dirty="0"/>
            </a:br>
            <a:r>
              <a:rPr lang="fr-FR" sz="3200" b="1" dirty="0"/>
              <a:t>pour sortir du cercle vicieux du "</a:t>
            </a:r>
            <a:r>
              <a:rPr lang="fr-FR" sz="3200" b="1" i="1" dirty="0"/>
              <a:t>il en a toujours été ainsi</a:t>
            </a:r>
            <a:r>
              <a:rPr lang="fr-FR" sz="3200" b="1" dirty="0"/>
              <a:t>" ?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16445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2. Le courage de </a:t>
            </a:r>
            <a:r>
              <a:rPr lang="nl-BE" dirty="0" err="1"/>
              <a:t>s’immerger</a:t>
            </a:r>
            <a:r>
              <a:rPr lang="nl-BE" dirty="0"/>
              <a:t> dans la </a:t>
            </a:r>
            <a:r>
              <a:rPr lang="nl-BE" dirty="0" err="1"/>
              <a:t>réalité</a:t>
            </a:r>
            <a:r>
              <a:rPr lang="nl-BE" dirty="0"/>
              <a:t> et la pédagogie de la </a:t>
            </a:r>
            <a:r>
              <a:rPr lang="nl-BE" dirty="0" err="1"/>
              <a:t>confiance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3"/>
            <a:ext cx="10656373" cy="3599316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nl-BE" dirty="0"/>
              <a:t>Le courage </a:t>
            </a:r>
            <a:r>
              <a:rPr lang="nl-BE" dirty="0" err="1"/>
              <a:t>d’aller</a:t>
            </a:r>
            <a:r>
              <a:rPr lang="nl-BE" dirty="0"/>
              <a:t> vers la </a:t>
            </a:r>
            <a:r>
              <a:rPr lang="nl-BE" dirty="0" err="1"/>
              <a:t>réalité</a:t>
            </a:r>
            <a:r>
              <a:rPr lang="nl-BE" dirty="0"/>
              <a:t> : Don Bosco </a:t>
            </a:r>
            <a:r>
              <a:rPr lang="nl-BE" dirty="0" err="1"/>
              <a:t>s’est</a:t>
            </a:r>
            <a:r>
              <a:rPr lang="nl-BE" dirty="0"/>
              <a:t> </a:t>
            </a:r>
            <a:r>
              <a:rPr lang="nl-BE" dirty="0" err="1"/>
              <a:t>plongé</a:t>
            </a:r>
            <a:r>
              <a:rPr lang="nl-BE" dirty="0"/>
              <a:t> dans la </a:t>
            </a:r>
            <a:r>
              <a:rPr lang="nl-BE" dirty="0" err="1"/>
              <a:t>réalité</a:t>
            </a:r>
            <a:endParaRPr lang="nl-BE" dirty="0"/>
          </a:p>
          <a:p>
            <a:pPr marL="0" indent="0" algn="ctr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	</a:t>
            </a:r>
          </a:p>
          <a:p>
            <a:pPr marL="0" indent="0">
              <a:buNone/>
            </a:pPr>
            <a:r>
              <a:rPr lang="nl-BE" dirty="0"/>
              <a:t>		La </a:t>
            </a:r>
            <a:r>
              <a:rPr lang="nl-BE" dirty="0" err="1"/>
              <a:t>logique</a:t>
            </a:r>
            <a:r>
              <a:rPr lang="nl-BE" dirty="0"/>
              <a:t> de </a:t>
            </a:r>
            <a:r>
              <a:rPr lang="nl-BE" dirty="0" err="1"/>
              <a:t>l’incarnation</a:t>
            </a:r>
            <a:r>
              <a:rPr lang="nl-BE" dirty="0"/>
              <a:t>, </a:t>
            </a:r>
            <a:r>
              <a:rPr lang="nl-BE" dirty="0" err="1"/>
              <a:t>signe</a:t>
            </a:r>
            <a:r>
              <a:rPr lang="nl-BE" dirty="0"/>
              <a:t> de pédagogie </a:t>
            </a:r>
            <a:r>
              <a:rPr lang="nl-BE" dirty="0" err="1"/>
              <a:t>divine</a:t>
            </a:r>
            <a:r>
              <a:rPr lang="nl-BE" dirty="0"/>
              <a:t>,</a:t>
            </a:r>
          </a:p>
          <a:p>
            <a:pPr marL="0" indent="0">
              <a:buNone/>
            </a:pPr>
            <a:r>
              <a:rPr lang="nl-BE" dirty="0"/>
              <a:t>		</a:t>
            </a:r>
            <a:r>
              <a:rPr lang="nl-BE" dirty="0" err="1"/>
              <a:t>partage</a:t>
            </a:r>
            <a:r>
              <a:rPr lang="nl-BE" dirty="0"/>
              <a:t> </a:t>
            </a:r>
            <a:r>
              <a:rPr lang="nl-BE" dirty="0" err="1"/>
              <a:t>total</a:t>
            </a:r>
            <a:r>
              <a:rPr lang="nl-BE" dirty="0"/>
              <a:t> de la </a:t>
            </a:r>
            <a:r>
              <a:rPr lang="nl-BE" dirty="0" err="1"/>
              <a:t>vie</a:t>
            </a:r>
            <a:r>
              <a:rPr lang="nl-BE" dirty="0"/>
              <a:t> des Hommes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		</a:t>
            </a:r>
            <a:r>
              <a:rPr lang="nl-BE" dirty="0" err="1"/>
              <a:t>L’effondrement</a:t>
            </a:r>
            <a:r>
              <a:rPr lang="nl-BE" dirty="0"/>
              <a:t> de </a:t>
            </a:r>
            <a:r>
              <a:rPr lang="nl-BE" dirty="0" err="1"/>
              <a:t>toute</a:t>
            </a:r>
            <a:r>
              <a:rPr lang="nl-BE" dirty="0"/>
              <a:t> “</a:t>
            </a:r>
            <a:r>
              <a:rPr lang="nl-BE" dirty="0" err="1"/>
              <a:t>distance</a:t>
            </a:r>
            <a:r>
              <a:rPr lang="nl-BE" dirty="0"/>
              <a:t> de </a:t>
            </a:r>
            <a:r>
              <a:rPr lang="nl-BE" dirty="0" err="1"/>
              <a:t>sécurité</a:t>
            </a:r>
            <a:r>
              <a:rPr lang="nl-BE" dirty="0"/>
              <a:t>” et de </a:t>
            </a:r>
            <a:r>
              <a:rPr lang="nl-BE" dirty="0" err="1"/>
              <a:t>tout</a:t>
            </a:r>
            <a:endParaRPr lang="nl-BE" dirty="0"/>
          </a:p>
          <a:p>
            <a:pPr marL="0" indent="0">
              <a:buNone/>
            </a:pPr>
            <a:r>
              <a:rPr lang="nl-BE" dirty="0"/>
              <a:t>		“</a:t>
            </a:r>
            <a:r>
              <a:rPr lang="nl-BE" dirty="0" err="1"/>
              <a:t>mur</a:t>
            </a:r>
            <a:r>
              <a:rPr lang="nl-BE" dirty="0"/>
              <a:t> de </a:t>
            </a:r>
            <a:r>
              <a:rPr lang="nl-BE" dirty="0" err="1"/>
              <a:t>séparation</a:t>
            </a:r>
            <a:r>
              <a:rPr lang="nl-BE" dirty="0"/>
              <a:t>” – </a:t>
            </a:r>
            <a:r>
              <a:rPr lang="nl-BE" dirty="0" err="1"/>
              <a:t>entrer</a:t>
            </a:r>
            <a:r>
              <a:rPr lang="nl-BE" dirty="0"/>
              <a:t> dans </a:t>
            </a:r>
            <a:r>
              <a:rPr lang="nl-BE" dirty="0" err="1"/>
              <a:t>une</a:t>
            </a:r>
            <a:r>
              <a:rPr lang="nl-BE" dirty="0"/>
              <a:t> zone à </a:t>
            </a:r>
            <a:r>
              <a:rPr lang="nl-BE" dirty="0" err="1"/>
              <a:t>risques</a:t>
            </a:r>
            <a:r>
              <a:rPr lang="nl-BE" dirty="0"/>
              <a:t>, source </a:t>
            </a:r>
          </a:p>
          <a:p>
            <a:pPr marL="0" indent="0">
              <a:buNone/>
            </a:pPr>
            <a:r>
              <a:rPr lang="nl-BE" dirty="0"/>
              <a:t>		de </a:t>
            </a:r>
            <a:r>
              <a:rPr lang="nl-BE" dirty="0" err="1"/>
              <a:t>tension</a:t>
            </a:r>
            <a:r>
              <a:rPr lang="nl-BE" dirty="0"/>
              <a:t> et de peur</a:t>
            </a:r>
          </a:p>
        </p:txBody>
      </p:sp>
      <p:sp>
        <p:nvSpPr>
          <p:cNvPr id="4" name="Pijl-omlaag 3"/>
          <p:cNvSpPr/>
          <p:nvPr/>
        </p:nvSpPr>
        <p:spPr>
          <a:xfrm>
            <a:off x="4975973" y="2674374"/>
            <a:ext cx="511278" cy="6685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Pijl-omlaag 4"/>
          <p:cNvSpPr/>
          <p:nvPr/>
        </p:nvSpPr>
        <p:spPr>
          <a:xfrm>
            <a:off x="4926812" y="4044263"/>
            <a:ext cx="511278" cy="6685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9186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2. Le courage de </a:t>
            </a:r>
            <a:r>
              <a:rPr lang="nl-BE" dirty="0" err="1"/>
              <a:t>s’immerger</a:t>
            </a:r>
            <a:r>
              <a:rPr lang="nl-BE" dirty="0"/>
              <a:t> dans la </a:t>
            </a:r>
            <a:r>
              <a:rPr lang="nl-BE" dirty="0" err="1"/>
              <a:t>réalité</a:t>
            </a:r>
            <a:r>
              <a:rPr lang="nl-BE" dirty="0"/>
              <a:t>  </a:t>
            </a:r>
            <a:br>
              <a:rPr lang="nl-BE" dirty="0"/>
            </a:br>
            <a:r>
              <a:rPr lang="nl-BE" dirty="0"/>
              <a:t>    et la pédagogie de la </a:t>
            </a:r>
            <a:r>
              <a:rPr lang="nl-BE" dirty="0" err="1"/>
              <a:t>confiance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La certitude que les </a:t>
            </a:r>
            <a:r>
              <a:rPr lang="nl-BE" dirty="0" err="1"/>
              <a:t>jeunes</a:t>
            </a:r>
            <a:r>
              <a:rPr lang="nl-BE" dirty="0"/>
              <a:t> </a:t>
            </a:r>
            <a:r>
              <a:rPr lang="nl-BE" dirty="0" err="1"/>
              <a:t>sont</a:t>
            </a:r>
            <a:r>
              <a:rPr lang="nl-BE" dirty="0"/>
              <a:t> des </a:t>
            </a:r>
            <a:r>
              <a:rPr lang="nl-BE" dirty="0" err="1"/>
              <a:t>enfants</a:t>
            </a:r>
            <a:r>
              <a:rPr lang="nl-BE" dirty="0"/>
              <a:t> de </a:t>
            </a:r>
            <a:r>
              <a:rPr lang="nl-BE" dirty="0" err="1"/>
              <a:t>Dieu</a:t>
            </a:r>
            <a:r>
              <a:rPr lang="nl-BE" dirty="0"/>
              <a:t> !</a:t>
            </a:r>
          </a:p>
          <a:p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06" y="2861754"/>
            <a:ext cx="10058400" cy="379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14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2. Le courage de </a:t>
            </a:r>
            <a:r>
              <a:rPr lang="nl-BE" dirty="0" err="1"/>
              <a:t>s’immerger</a:t>
            </a:r>
            <a:r>
              <a:rPr lang="nl-BE" dirty="0"/>
              <a:t> dans la </a:t>
            </a:r>
            <a:r>
              <a:rPr lang="nl-BE" dirty="0" err="1"/>
              <a:t>réalité</a:t>
            </a:r>
            <a:br>
              <a:rPr lang="nl-BE" dirty="0"/>
            </a:br>
            <a:r>
              <a:rPr lang="nl-BE" dirty="0"/>
              <a:t>    et la pédagogie de la </a:t>
            </a:r>
            <a:r>
              <a:rPr lang="nl-BE" dirty="0" err="1"/>
              <a:t>confiance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3"/>
            <a:ext cx="10898969" cy="3599316"/>
          </a:xfrm>
        </p:spPr>
        <p:txBody>
          <a:bodyPr/>
          <a:lstStyle/>
          <a:p>
            <a:r>
              <a:rPr lang="nl-BE" dirty="0" err="1"/>
              <a:t>Partager</a:t>
            </a:r>
            <a:r>
              <a:rPr lang="nl-BE" dirty="0"/>
              <a:t> les </a:t>
            </a:r>
            <a:r>
              <a:rPr lang="nl-BE" dirty="0" err="1"/>
              <a:t>talents</a:t>
            </a:r>
            <a:endParaRPr lang="nl-BE" dirty="0"/>
          </a:p>
          <a:p>
            <a:r>
              <a:rPr lang="nl-BE" dirty="0" err="1"/>
              <a:t>Partager</a:t>
            </a:r>
            <a:r>
              <a:rPr lang="nl-BE" dirty="0"/>
              <a:t> la </a:t>
            </a:r>
            <a:r>
              <a:rPr lang="nl-BE" dirty="0" err="1"/>
              <a:t>coresponsabilité</a:t>
            </a:r>
            <a:endParaRPr lang="nl-BE" dirty="0"/>
          </a:p>
          <a:p>
            <a:r>
              <a:rPr lang="nl-BE" dirty="0" err="1"/>
              <a:t>Créer</a:t>
            </a:r>
            <a:r>
              <a:rPr lang="nl-BE" dirty="0"/>
              <a:t> </a:t>
            </a:r>
            <a:r>
              <a:rPr lang="nl-BE" dirty="0" err="1"/>
              <a:t>un</a:t>
            </a:r>
            <a:r>
              <a:rPr lang="nl-BE" dirty="0"/>
              <a:t> </a:t>
            </a:r>
            <a:r>
              <a:rPr lang="nl-BE" dirty="0" err="1"/>
              <a:t>environnement</a:t>
            </a:r>
            <a:r>
              <a:rPr lang="nl-BE" dirty="0"/>
              <a:t> dans </a:t>
            </a:r>
            <a:r>
              <a:rPr lang="nl-BE" dirty="0" err="1"/>
              <a:t>lequel</a:t>
            </a:r>
            <a:r>
              <a:rPr lang="nl-BE" dirty="0"/>
              <a:t> </a:t>
            </a:r>
            <a:r>
              <a:rPr lang="nl-BE" dirty="0" err="1"/>
              <a:t>chacun</a:t>
            </a:r>
            <a:r>
              <a:rPr lang="nl-BE" dirty="0"/>
              <a:t> se sent sujet de la mission</a:t>
            </a:r>
          </a:p>
          <a:p>
            <a:r>
              <a:rPr lang="nl-BE" dirty="0" err="1"/>
              <a:t>Générer</a:t>
            </a:r>
            <a:r>
              <a:rPr lang="nl-BE" dirty="0"/>
              <a:t> </a:t>
            </a:r>
            <a:r>
              <a:rPr lang="nl-BE" dirty="0" err="1"/>
              <a:t>une</a:t>
            </a:r>
            <a:r>
              <a:rPr lang="nl-BE" dirty="0"/>
              <a:t> </a:t>
            </a:r>
            <a:r>
              <a:rPr lang="nl-BE" dirty="0" err="1"/>
              <a:t>Église</a:t>
            </a:r>
            <a:r>
              <a:rPr lang="nl-BE" dirty="0"/>
              <a:t> dans </a:t>
            </a:r>
            <a:r>
              <a:rPr lang="nl-BE" dirty="0" err="1"/>
              <a:t>laquelle</a:t>
            </a:r>
            <a:r>
              <a:rPr lang="nl-BE" dirty="0"/>
              <a:t> </a:t>
            </a:r>
            <a:r>
              <a:rPr lang="nl-BE" dirty="0" err="1"/>
              <a:t>toute</a:t>
            </a:r>
            <a:r>
              <a:rPr lang="nl-BE" dirty="0"/>
              <a:t> </a:t>
            </a:r>
            <a:r>
              <a:rPr lang="nl-BE" dirty="0" err="1"/>
              <a:t>forme</a:t>
            </a:r>
            <a:r>
              <a:rPr lang="nl-BE" dirty="0"/>
              <a:t> de ‘</a:t>
            </a:r>
            <a:r>
              <a:rPr lang="nl-BE" dirty="0" err="1"/>
              <a:t>cléricalisme</a:t>
            </a:r>
            <a:r>
              <a:rPr lang="nl-BE" dirty="0"/>
              <a:t>’ </a:t>
            </a:r>
            <a:r>
              <a:rPr lang="nl-BE" dirty="0" err="1"/>
              <a:t>est</a:t>
            </a:r>
            <a:r>
              <a:rPr lang="nl-BE" dirty="0"/>
              <a:t> </a:t>
            </a:r>
            <a:r>
              <a:rPr lang="nl-BE" dirty="0" err="1"/>
              <a:t>bannie</a:t>
            </a:r>
            <a:r>
              <a:rPr lang="nl-BE" dirty="0"/>
              <a:t> : </a:t>
            </a:r>
            <a:r>
              <a:rPr lang="nl-BE" dirty="0" err="1"/>
              <a:t>le</a:t>
            </a:r>
            <a:r>
              <a:rPr lang="nl-BE" dirty="0"/>
              <a:t> </a:t>
            </a:r>
            <a:r>
              <a:rPr lang="nl-BE" dirty="0" err="1"/>
              <a:t>salésien</a:t>
            </a:r>
            <a:r>
              <a:rPr lang="nl-BE" dirty="0"/>
              <a:t> </a:t>
            </a:r>
            <a:r>
              <a:rPr lang="nl-BE" dirty="0" err="1"/>
              <a:t>veillera</a:t>
            </a:r>
            <a:r>
              <a:rPr lang="nl-BE" dirty="0"/>
              <a:t> à </a:t>
            </a:r>
            <a:r>
              <a:rPr lang="nl-BE" dirty="0" err="1"/>
              <a:t>générer</a:t>
            </a:r>
            <a:r>
              <a:rPr lang="nl-BE" dirty="0"/>
              <a:t> </a:t>
            </a:r>
            <a:r>
              <a:rPr lang="nl-BE" dirty="0" err="1"/>
              <a:t>ce</a:t>
            </a:r>
            <a:r>
              <a:rPr lang="nl-BE" dirty="0"/>
              <a:t> dynamisme </a:t>
            </a:r>
            <a:r>
              <a:rPr lang="nl-BE" dirty="0" err="1"/>
              <a:t>avec</a:t>
            </a:r>
            <a:r>
              <a:rPr lang="nl-BE" dirty="0"/>
              <a:t> </a:t>
            </a:r>
            <a:r>
              <a:rPr lang="nl-BE" dirty="0" err="1"/>
              <a:t>humilité</a:t>
            </a:r>
            <a:r>
              <a:rPr lang="nl-B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8826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Réflexion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3"/>
            <a:ext cx="10077875" cy="3599316"/>
          </a:xfrm>
        </p:spPr>
        <p:txBody>
          <a:bodyPr>
            <a:noAutofit/>
          </a:bodyPr>
          <a:lstStyle/>
          <a:p>
            <a:r>
              <a:rPr lang="fr-FR" sz="3200" b="1" dirty="0"/>
              <a:t>Quels risques prenons-nous aujourd'hui </a:t>
            </a:r>
            <a:br>
              <a:rPr lang="fr-FR" sz="3200" b="1" dirty="0"/>
            </a:br>
            <a:r>
              <a:rPr lang="fr-FR" sz="3200" b="1" dirty="0"/>
              <a:t>pour le bien des jeunes ? </a:t>
            </a:r>
            <a:br>
              <a:rPr lang="fr-FR" sz="3200" b="1" dirty="0"/>
            </a:br>
            <a:endParaRPr lang="fr-FR" sz="3200" b="1" dirty="0"/>
          </a:p>
          <a:p>
            <a:r>
              <a:rPr lang="fr-FR" sz="3200" b="1" dirty="0"/>
              <a:t>Leur faisons-nous vraiment confiance, </a:t>
            </a:r>
            <a:br>
              <a:rPr lang="fr-FR" sz="3200" b="1" dirty="0"/>
            </a:br>
            <a:r>
              <a:rPr lang="fr-FR" sz="3200" b="1" dirty="0"/>
              <a:t>aux niveaux local, provincial, régional, mondial ?</a:t>
            </a:r>
          </a:p>
          <a:p>
            <a:r>
              <a:rPr lang="fr-FR" sz="3200" b="1" dirty="0"/>
              <a:t>Avons-nous le courage de les impliquer </a:t>
            </a:r>
            <a:br>
              <a:rPr lang="fr-FR" sz="3200" b="1" dirty="0"/>
            </a:br>
            <a:r>
              <a:rPr lang="fr-FR" sz="3200" b="1" dirty="0"/>
              <a:t>dans notre mission éducative ?</a:t>
            </a:r>
            <a:endParaRPr lang="nl-BE" sz="3200" dirty="0"/>
          </a:p>
        </p:txBody>
      </p:sp>
    </p:spTree>
    <p:extLst>
      <p:ext uri="{BB962C8B-B14F-4D97-AF65-F5344CB8AC3E}">
        <p14:creationId xmlns:p14="http://schemas.microsoft.com/office/powerpoint/2010/main" val="2998738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3. </a:t>
            </a:r>
            <a:r>
              <a:rPr lang="it-IT" b="1" dirty="0"/>
              <a:t>La mission, cœur de la vocation </a:t>
            </a:r>
            <a:br>
              <a:rPr lang="it-IT" b="1" dirty="0"/>
            </a:br>
            <a:r>
              <a:rPr lang="it-IT" b="1" dirty="0"/>
              <a:t>    et âme de la formation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3"/>
            <a:ext cx="10283148" cy="2686962"/>
          </a:xfrm>
        </p:spPr>
        <p:txBody>
          <a:bodyPr>
            <a:normAutofit/>
          </a:bodyPr>
          <a:lstStyle/>
          <a:p>
            <a:r>
              <a:rPr lang="fr-FR" dirty="0"/>
              <a:t>Quel Salésien Coopérateur pour le monde d'aujourd'hui ? </a:t>
            </a:r>
            <a:br>
              <a:rPr lang="fr-FR" dirty="0"/>
            </a:br>
            <a:br>
              <a:rPr lang="fr-FR" dirty="0"/>
            </a:br>
            <a:r>
              <a:rPr lang="fr-FR" dirty="0"/>
              <a:t>Cette question nous fait entrer dans le thème essentiel </a:t>
            </a:r>
            <a:br>
              <a:rPr lang="fr-FR" dirty="0"/>
            </a:br>
            <a:r>
              <a:rPr lang="fr-FR" dirty="0"/>
              <a:t>de la relation entre vocation, formation et mission. </a:t>
            </a:r>
            <a:br>
              <a:rPr lang="fr-FR" dirty="0"/>
            </a:br>
            <a:br>
              <a:rPr lang="fr-FR" dirty="0"/>
            </a:br>
            <a:r>
              <a:rPr lang="it-IT" dirty="0"/>
              <a:t>Le Projet de Vie Apostolique l’énonce clairement, </a:t>
            </a:r>
            <a:br>
              <a:rPr lang="it-IT" dirty="0"/>
            </a:br>
            <a:r>
              <a:rPr lang="it-IT" dirty="0"/>
              <a:t>mais nous devons </a:t>
            </a:r>
            <a:r>
              <a:rPr lang="fr-BE" dirty="0"/>
              <a:t>le vivre.</a:t>
            </a: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0742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3. </a:t>
            </a:r>
            <a:r>
              <a:rPr lang="it-IT" b="1" dirty="0"/>
              <a:t>La mission, cœur de la vocation </a:t>
            </a:r>
            <a:br>
              <a:rPr lang="it-IT" b="1" dirty="0"/>
            </a:br>
            <a:r>
              <a:rPr lang="it-IT" b="1" dirty="0"/>
              <a:t>    et âme de la formation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3"/>
            <a:ext cx="10497752" cy="3599316"/>
          </a:xfrm>
        </p:spPr>
        <p:txBody>
          <a:bodyPr>
            <a:normAutofit/>
          </a:bodyPr>
          <a:lstStyle/>
          <a:p>
            <a:r>
              <a:rPr lang="nl-BE" dirty="0"/>
              <a:t>Le </a:t>
            </a:r>
            <a:r>
              <a:rPr lang="nl-BE" dirty="0" err="1"/>
              <a:t>lien</a:t>
            </a:r>
            <a:r>
              <a:rPr lang="nl-BE" dirty="0"/>
              <a:t> </a:t>
            </a:r>
            <a:r>
              <a:rPr lang="nl-BE" dirty="0" err="1"/>
              <a:t>entre</a:t>
            </a:r>
            <a:r>
              <a:rPr lang="nl-BE" dirty="0"/>
              <a:t> mission et </a:t>
            </a:r>
            <a:r>
              <a:rPr lang="nl-BE" dirty="0" err="1"/>
              <a:t>vocation</a:t>
            </a:r>
            <a:endParaRPr lang="nl-BE" dirty="0"/>
          </a:p>
          <a:p>
            <a:r>
              <a:rPr lang="nl-BE" dirty="0"/>
              <a:t>La </a:t>
            </a:r>
            <a:r>
              <a:rPr lang="nl-BE" dirty="0" err="1"/>
              <a:t>vocation</a:t>
            </a:r>
            <a:r>
              <a:rPr lang="nl-BE" dirty="0"/>
              <a:t> : </a:t>
            </a:r>
            <a:br>
              <a:rPr lang="nl-BE" dirty="0"/>
            </a:br>
            <a:r>
              <a:rPr lang="nl-BE" dirty="0" err="1"/>
              <a:t>un</a:t>
            </a:r>
            <a:r>
              <a:rPr lang="nl-BE" dirty="0"/>
              <a:t> appel à </a:t>
            </a:r>
            <a:r>
              <a:rPr lang="nl-BE" dirty="0" err="1"/>
              <a:t>sortir</a:t>
            </a:r>
            <a:r>
              <a:rPr lang="nl-BE" dirty="0"/>
              <a:t> de </a:t>
            </a:r>
            <a:r>
              <a:rPr lang="nl-BE" dirty="0" err="1"/>
              <a:t>soi-même</a:t>
            </a:r>
            <a:r>
              <a:rPr lang="nl-BE" dirty="0"/>
              <a:t> pour aller à la rencontre des </a:t>
            </a:r>
            <a:r>
              <a:rPr lang="nl-BE" dirty="0" err="1"/>
              <a:t>autres</a:t>
            </a:r>
            <a:endParaRPr lang="nl-BE" dirty="0"/>
          </a:p>
          <a:p>
            <a:r>
              <a:rPr lang="fr-FR" dirty="0"/>
              <a:t>La mission : </a:t>
            </a:r>
            <a:br>
              <a:rPr lang="fr-FR" dirty="0"/>
            </a:br>
            <a:r>
              <a:rPr lang="fr-FR" dirty="0"/>
              <a:t>le baptême comme fondement, l'ordre de l'être et non celui de l'avoir</a:t>
            </a:r>
          </a:p>
          <a:p>
            <a:r>
              <a:rPr lang="fr-FR" dirty="0"/>
              <a:t>L'Association : </a:t>
            </a:r>
            <a:br>
              <a:rPr lang="fr-FR" dirty="0"/>
            </a:br>
            <a:r>
              <a:rPr lang="fr-FR" dirty="0"/>
              <a:t>quand elle sort d'elle-même pour aller à la rencontre des jeunes </a:t>
            </a:r>
            <a:br>
              <a:rPr lang="fr-FR" dirty="0"/>
            </a:br>
            <a:r>
              <a:rPr lang="fr-FR" dirty="0"/>
              <a:t>en assumant ainsi son identité missionnaire  </a:t>
            </a:r>
            <a:br>
              <a:rPr lang="fr-FR" dirty="0"/>
            </a:br>
            <a:r>
              <a:rPr lang="fr-FR" dirty="0"/>
              <a:t>et non quand elle s'enferme pour essayer de survivre</a:t>
            </a: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29296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3. </a:t>
            </a:r>
            <a:r>
              <a:rPr lang="it-IT" b="1" dirty="0"/>
              <a:t>La mission, cœur de la vocation </a:t>
            </a:r>
            <a:br>
              <a:rPr lang="it-IT" b="1" dirty="0"/>
            </a:br>
            <a:r>
              <a:rPr lang="it-IT" b="1" dirty="0"/>
              <a:t>    et âme de la formation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3"/>
            <a:ext cx="10432438" cy="3599316"/>
          </a:xfrm>
        </p:spPr>
        <p:txBody>
          <a:bodyPr/>
          <a:lstStyle/>
          <a:p>
            <a:r>
              <a:rPr lang="nl-BE" dirty="0"/>
              <a:t>La mission </a:t>
            </a:r>
            <a:r>
              <a:rPr lang="nl-BE" dirty="0" err="1"/>
              <a:t>est</a:t>
            </a:r>
            <a:r>
              <a:rPr lang="nl-BE" dirty="0"/>
              <a:t> </a:t>
            </a:r>
            <a:r>
              <a:rPr lang="nl-BE" dirty="0" err="1"/>
              <a:t>l’âme</a:t>
            </a:r>
            <a:r>
              <a:rPr lang="nl-BE" dirty="0"/>
              <a:t> de la </a:t>
            </a:r>
            <a:r>
              <a:rPr lang="nl-BE" dirty="0" err="1"/>
              <a:t>formation</a:t>
            </a:r>
            <a:r>
              <a:rPr lang="nl-BE" dirty="0"/>
              <a:t> : </a:t>
            </a:r>
            <a:br>
              <a:rPr lang="nl-BE" dirty="0"/>
            </a:br>
            <a:br>
              <a:rPr lang="nl-BE" dirty="0"/>
            </a:br>
            <a:r>
              <a:rPr lang="nl-BE" dirty="0"/>
              <a:t>la</a:t>
            </a:r>
            <a:r>
              <a:rPr lang="it-IT" dirty="0"/>
              <a:t> formation initiale et continue ne peut être une instance préalable, parallèle ou distincte de l'identité et de la sensibilité du disciple. </a:t>
            </a:r>
            <a:br>
              <a:rPr lang="it-IT" dirty="0"/>
            </a:br>
            <a:r>
              <a:rPr lang="it-IT" dirty="0"/>
              <a:t>Lorsque nous nous isolons ou que nous nous éloignons </a:t>
            </a:r>
            <a:br>
              <a:rPr lang="it-IT" dirty="0"/>
            </a:br>
            <a:r>
              <a:rPr lang="it-IT" dirty="0"/>
              <a:t>des personnes que nous sommes appelés à servir, </a:t>
            </a:r>
            <a:br>
              <a:rPr lang="it-IT" dirty="0"/>
            </a:br>
            <a:r>
              <a:rPr lang="it-IT" dirty="0"/>
              <a:t>notre identité commence à se défigurer </a:t>
            </a:r>
            <a:br>
              <a:rPr lang="it-IT" dirty="0"/>
            </a:br>
            <a:r>
              <a:rPr lang="it-IT" dirty="0"/>
              <a:t>et à devenir une caricature.</a:t>
            </a:r>
            <a:br>
              <a:rPr lang="it-IT" dirty="0"/>
            </a:br>
            <a:endParaRPr lang="nl-BE" dirty="0"/>
          </a:p>
          <a:p>
            <a:r>
              <a:rPr lang="nl-BE" dirty="0"/>
              <a:t>2 </a:t>
            </a:r>
            <a:r>
              <a:rPr lang="nl-BE" dirty="0" err="1"/>
              <a:t>obstacles</a:t>
            </a:r>
            <a:r>
              <a:rPr lang="nl-BE" dirty="0"/>
              <a:t> à </a:t>
            </a:r>
            <a:r>
              <a:rPr lang="nl-BE" dirty="0" err="1"/>
              <a:t>surmonter</a:t>
            </a:r>
            <a:r>
              <a:rPr lang="nl-BE" dirty="0"/>
              <a:t> : </a:t>
            </a:r>
            <a:r>
              <a:rPr lang="nl-BE" dirty="0" err="1"/>
              <a:t>le</a:t>
            </a:r>
            <a:r>
              <a:rPr lang="nl-BE" dirty="0"/>
              <a:t> </a:t>
            </a:r>
            <a:r>
              <a:rPr lang="nl-BE" dirty="0" err="1"/>
              <a:t>cléricalisme</a:t>
            </a:r>
            <a:r>
              <a:rPr lang="nl-BE" dirty="0"/>
              <a:t> et </a:t>
            </a:r>
            <a:r>
              <a:rPr lang="nl-BE" dirty="0" err="1"/>
              <a:t>le</a:t>
            </a:r>
            <a:r>
              <a:rPr lang="nl-BE" dirty="0"/>
              <a:t> rigorisme.</a:t>
            </a:r>
          </a:p>
        </p:txBody>
      </p:sp>
    </p:spTree>
    <p:extLst>
      <p:ext uri="{BB962C8B-B14F-4D97-AF65-F5344CB8AC3E}">
        <p14:creationId xmlns:p14="http://schemas.microsoft.com/office/powerpoint/2010/main" val="4099428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3. </a:t>
            </a:r>
            <a:r>
              <a:rPr lang="it-IT" b="1" dirty="0"/>
              <a:t>La mission, cœur de la vocation </a:t>
            </a:r>
            <a:br>
              <a:rPr lang="it-IT" b="1" dirty="0"/>
            </a:br>
            <a:r>
              <a:rPr lang="it-IT" b="1" dirty="0"/>
              <a:t>    et âme de la formation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0" y="2336873"/>
            <a:ext cx="11290855" cy="3599316"/>
          </a:xfrm>
        </p:spPr>
        <p:txBody>
          <a:bodyPr/>
          <a:lstStyle/>
          <a:p>
            <a:r>
              <a:rPr lang="nl-BE" dirty="0"/>
              <a:t>Le Pape dit : </a:t>
            </a:r>
          </a:p>
          <a:p>
            <a:pPr marL="0" indent="0">
              <a:buNone/>
            </a:pPr>
            <a:r>
              <a:rPr lang="fr-FR" i="1" dirty="0"/>
              <a:t>Je vous encourage à poursuivre vos efforts pour faire de vos maisons </a:t>
            </a:r>
            <a:br>
              <a:rPr lang="fr-FR" i="1" dirty="0"/>
            </a:br>
            <a:r>
              <a:rPr lang="fr-FR" i="1" dirty="0"/>
              <a:t>un "laboratoire ecclésial" capable de reconnaître, d'apprécier, </a:t>
            </a:r>
            <a:br>
              <a:rPr lang="fr-FR" i="1" dirty="0"/>
            </a:br>
            <a:r>
              <a:rPr lang="fr-FR" i="1" dirty="0"/>
              <a:t>de stimuler et d'encourager les différents appels et missions dans l'Église, </a:t>
            </a:r>
            <a:br>
              <a:rPr lang="fr-FR" i="1" dirty="0"/>
            </a:br>
            <a:r>
              <a:rPr lang="fr-FR" i="1" dirty="0"/>
              <a:t>car "l'évangélisation implique la pleine participation </a:t>
            </a:r>
            <a:br>
              <a:rPr lang="fr-FR" i="1" dirty="0"/>
            </a:br>
            <a:r>
              <a:rPr lang="fr-FR" i="1" dirty="0"/>
              <a:t>et la pleine citoyenneté, de chaque baptisé." </a:t>
            </a:r>
            <a:endParaRPr lang="nl-BE" i="1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02944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3. </a:t>
            </a:r>
            <a:r>
              <a:rPr lang="it-IT" b="1" dirty="0"/>
              <a:t>La mission, cœur de la vocation </a:t>
            </a:r>
            <a:br>
              <a:rPr lang="it-IT" b="1" dirty="0"/>
            </a:br>
            <a:r>
              <a:rPr lang="it-IT" b="1" dirty="0"/>
              <a:t>    et âme de la formation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3"/>
            <a:ext cx="10208503" cy="1080938"/>
          </a:xfrm>
        </p:spPr>
        <p:txBody>
          <a:bodyPr/>
          <a:lstStyle/>
          <a:p>
            <a:r>
              <a:rPr lang="nl-BE" dirty="0"/>
              <a:t>Les </a:t>
            </a:r>
            <a:r>
              <a:rPr lang="nl-BE" dirty="0" err="1"/>
              <a:t>Centres</a:t>
            </a:r>
            <a:r>
              <a:rPr lang="nl-BE" dirty="0"/>
              <a:t> </a:t>
            </a:r>
            <a:r>
              <a:rPr lang="nl-BE" dirty="0" err="1"/>
              <a:t>locaux</a:t>
            </a:r>
            <a:r>
              <a:rPr lang="nl-BE" dirty="0"/>
              <a:t>, </a:t>
            </a:r>
            <a:r>
              <a:rPr lang="nl-BE" dirty="0" err="1"/>
              <a:t>un</a:t>
            </a:r>
            <a:r>
              <a:rPr lang="nl-BE" dirty="0"/>
              <a:t> sujet </a:t>
            </a:r>
            <a:r>
              <a:rPr lang="nl-BE" dirty="0" err="1"/>
              <a:t>fondamental</a:t>
            </a:r>
            <a:r>
              <a:rPr lang="nl-BE" dirty="0"/>
              <a:t> de la mission : </a:t>
            </a:r>
            <a:br>
              <a:rPr lang="nl-BE" dirty="0"/>
            </a:br>
            <a:r>
              <a:rPr lang="nl-BE" dirty="0" err="1"/>
              <a:t>être</a:t>
            </a:r>
            <a:r>
              <a:rPr lang="nl-BE" dirty="0"/>
              <a:t> </a:t>
            </a:r>
            <a:r>
              <a:rPr lang="nl-BE" dirty="0" err="1"/>
              <a:t>une</a:t>
            </a:r>
            <a:r>
              <a:rPr lang="nl-BE" dirty="0"/>
              <a:t> </a:t>
            </a:r>
            <a:r>
              <a:rPr lang="nl-BE" dirty="0" err="1"/>
              <a:t>présence</a:t>
            </a:r>
            <a:r>
              <a:rPr lang="nl-BE" dirty="0"/>
              <a:t> </a:t>
            </a:r>
            <a:r>
              <a:rPr lang="nl-BE" dirty="0" err="1"/>
              <a:t>joyeuse</a:t>
            </a:r>
            <a:r>
              <a:rPr lang="nl-BE" dirty="0"/>
              <a:t> et gratuite </a:t>
            </a:r>
            <a:r>
              <a:rPr lang="nl-BE" dirty="0" err="1"/>
              <a:t>parmi</a:t>
            </a:r>
            <a:r>
              <a:rPr lang="nl-BE" dirty="0"/>
              <a:t> les </a:t>
            </a:r>
            <a:r>
              <a:rPr lang="nl-BE" dirty="0" err="1"/>
              <a:t>jeunes</a:t>
            </a:r>
            <a:endParaRPr lang="nl-BE" dirty="0"/>
          </a:p>
          <a:p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6" t="25663" b="19427"/>
          <a:stretch/>
        </p:blipFill>
        <p:spPr>
          <a:xfrm>
            <a:off x="4842588" y="3684106"/>
            <a:ext cx="6356353" cy="300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03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Réflexion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3"/>
            <a:ext cx="10796332" cy="2328433"/>
          </a:xfrm>
        </p:spPr>
        <p:txBody>
          <a:bodyPr>
            <a:normAutofit/>
          </a:bodyPr>
          <a:lstStyle/>
          <a:p>
            <a:r>
              <a:rPr lang="fr-FR" sz="3200" dirty="0"/>
              <a:t>Le Centre local est-il le sujet de la mission aujourd'hui ?</a:t>
            </a:r>
          </a:p>
          <a:p>
            <a:r>
              <a:rPr lang="fr-FR" sz="3200" dirty="0"/>
              <a:t>En quoi le Centre dans lequel nous opérons </a:t>
            </a:r>
            <a:br>
              <a:rPr lang="fr-FR" sz="3200" dirty="0"/>
            </a:br>
            <a:r>
              <a:rPr lang="fr-FR" sz="3200" dirty="0"/>
              <a:t>est-il un "</a:t>
            </a:r>
            <a:r>
              <a:rPr lang="fr-FR" sz="3200" i="1" dirty="0"/>
              <a:t>laboratoire permanent</a:t>
            </a:r>
            <a:r>
              <a:rPr lang="fr-FR" sz="3200" dirty="0"/>
              <a:t>" </a:t>
            </a:r>
            <a:br>
              <a:rPr lang="fr-FR" sz="3200" dirty="0"/>
            </a:br>
            <a:r>
              <a:rPr lang="fr-FR" sz="3200" dirty="0"/>
              <a:t>de pédagogie, de spiritualité et de mission ?</a:t>
            </a:r>
            <a:endParaRPr lang="nl-BE" sz="3200" dirty="0"/>
          </a:p>
        </p:txBody>
      </p:sp>
    </p:spTree>
    <p:extLst>
      <p:ext uri="{BB962C8B-B14F-4D97-AF65-F5344CB8AC3E}">
        <p14:creationId xmlns:p14="http://schemas.microsoft.com/office/powerpoint/2010/main" val="4142686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4. </a:t>
            </a:r>
            <a:r>
              <a:rPr lang="nl-BE" dirty="0" err="1"/>
              <a:t>Inculturation</a:t>
            </a:r>
            <a:r>
              <a:rPr lang="nl-BE" dirty="0"/>
              <a:t> et </a:t>
            </a:r>
            <a:r>
              <a:rPr lang="nl-BE" dirty="0" err="1"/>
              <a:t>interculturalité</a:t>
            </a:r>
            <a:r>
              <a:rPr lang="nl-BE" dirty="0"/>
              <a:t> du </a:t>
            </a:r>
            <a:r>
              <a:rPr lang="nl-BE" dirty="0" err="1"/>
              <a:t>charisme</a:t>
            </a:r>
            <a:r>
              <a:rPr lang="nl-BE" dirty="0"/>
              <a:t> </a:t>
            </a:r>
            <a:r>
              <a:rPr lang="nl-BE" dirty="0" err="1"/>
              <a:t>salésien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/>
              <a:t>L’universalité</a:t>
            </a:r>
            <a:r>
              <a:rPr lang="nl-BE" dirty="0"/>
              <a:t>: </a:t>
            </a:r>
            <a:r>
              <a:rPr lang="nl-BE" dirty="0" err="1"/>
              <a:t>l’option</a:t>
            </a:r>
            <a:r>
              <a:rPr lang="nl-BE" dirty="0"/>
              <a:t> “</a:t>
            </a:r>
            <a:r>
              <a:rPr lang="nl-BE" dirty="0" err="1"/>
              <a:t>Valdocco</a:t>
            </a:r>
            <a:r>
              <a:rPr lang="nl-BE" dirty="0"/>
              <a:t>” dans la </a:t>
            </a:r>
            <a:r>
              <a:rPr lang="nl-BE" dirty="0" err="1"/>
              <a:t>pluralité</a:t>
            </a:r>
            <a:r>
              <a:rPr lang="nl-BE" dirty="0"/>
              <a:t> des </a:t>
            </a:r>
            <a:r>
              <a:rPr lang="nl-BE" dirty="0" err="1"/>
              <a:t>langues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27" b="32832"/>
          <a:stretch/>
        </p:blipFill>
        <p:spPr>
          <a:xfrm rot="10800000">
            <a:off x="1533833" y="3598605"/>
            <a:ext cx="9144000" cy="21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9296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4. </a:t>
            </a:r>
            <a:r>
              <a:rPr lang="nl-BE" dirty="0" err="1"/>
              <a:t>Inculturation</a:t>
            </a:r>
            <a:r>
              <a:rPr lang="nl-BE" dirty="0"/>
              <a:t> et </a:t>
            </a:r>
            <a:r>
              <a:rPr lang="nl-BE" dirty="0" err="1"/>
              <a:t>interculturalité</a:t>
            </a:r>
            <a:r>
              <a:rPr lang="nl-BE" dirty="0"/>
              <a:t> du </a:t>
            </a:r>
            <a:r>
              <a:rPr lang="nl-BE" dirty="0" err="1"/>
              <a:t>charisme</a:t>
            </a:r>
            <a:r>
              <a:rPr lang="nl-BE" dirty="0"/>
              <a:t> </a:t>
            </a:r>
            <a:r>
              <a:rPr lang="nl-BE" dirty="0" err="1"/>
              <a:t>salésien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3"/>
            <a:ext cx="10260524" cy="3599316"/>
          </a:xfrm>
        </p:spPr>
        <p:txBody>
          <a:bodyPr/>
          <a:lstStyle/>
          <a:p>
            <a:r>
              <a:rPr lang="it-IT" dirty="0"/>
              <a:t>L'inculturation : la capacité d'identifier les semences de l'Esprit présentes dans chaque culture humaine, </a:t>
            </a:r>
            <a:br>
              <a:rPr lang="it-IT" dirty="0"/>
            </a:br>
            <a:r>
              <a:rPr lang="it-IT" dirty="0"/>
              <a:t>où la grâce précède toujours la présence de l'Église </a:t>
            </a:r>
            <a:br>
              <a:rPr lang="it-IT" dirty="0"/>
            </a:br>
            <a:r>
              <a:rPr lang="it-IT" dirty="0"/>
              <a:t>et l'annonce du salut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445" y="3695257"/>
            <a:ext cx="4343400" cy="28883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25567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4. </a:t>
            </a:r>
            <a:r>
              <a:rPr lang="nl-BE" dirty="0" err="1"/>
              <a:t>Inculturation</a:t>
            </a:r>
            <a:r>
              <a:rPr lang="nl-BE" dirty="0"/>
              <a:t> et </a:t>
            </a:r>
            <a:r>
              <a:rPr lang="nl-BE" dirty="0" err="1"/>
              <a:t>interculturalité</a:t>
            </a:r>
            <a:r>
              <a:rPr lang="nl-BE" dirty="0"/>
              <a:t> du </a:t>
            </a:r>
            <a:r>
              <a:rPr lang="nl-BE" dirty="0" err="1"/>
              <a:t>charisme</a:t>
            </a:r>
            <a:r>
              <a:rPr lang="nl-BE" dirty="0"/>
              <a:t> </a:t>
            </a:r>
            <a:r>
              <a:rPr lang="nl-BE" dirty="0" err="1"/>
              <a:t>salésien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3"/>
            <a:ext cx="10049883" cy="3599316"/>
          </a:xfrm>
        </p:spPr>
        <p:txBody>
          <a:bodyPr/>
          <a:lstStyle/>
          <a:p>
            <a:r>
              <a:rPr lang="it-IT" dirty="0"/>
              <a:t>L’interculturalité : la richesse spécifique qui émerge de la rencontre de différentes cultures qui peuvent se féconder mutuellement </a:t>
            </a:r>
            <a:br>
              <a:rPr lang="it-IT" dirty="0"/>
            </a:br>
            <a:r>
              <a:rPr lang="it-IT" dirty="0"/>
              <a:t>dans un véritable échange de dons, créant de nouvelles dynamiques relationnelles. </a:t>
            </a:r>
            <a:br>
              <a:rPr lang="it-IT" dirty="0"/>
            </a:br>
            <a:br>
              <a:rPr lang="it-IT" dirty="0"/>
            </a:br>
            <a:r>
              <a:rPr lang="en-US" dirty="0"/>
              <a:t>Le </a:t>
            </a:r>
            <a:r>
              <a:rPr lang="en-US" dirty="0" err="1"/>
              <a:t>christianisme</a:t>
            </a:r>
            <a:r>
              <a:rPr lang="en-US" dirty="0"/>
              <a:t> </a:t>
            </a:r>
            <a:r>
              <a:rPr lang="en-US" dirty="0" err="1"/>
              <a:t>n'a</a:t>
            </a:r>
            <a:r>
              <a:rPr lang="en-US" dirty="0"/>
              <a:t> pas de </a:t>
            </a:r>
            <a:r>
              <a:rPr lang="en-US" dirty="0" err="1"/>
              <a:t>modèle</a:t>
            </a:r>
            <a:r>
              <a:rPr lang="en-US" dirty="0"/>
              <a:t> </a:t>
            </a:r>
            <a:r>
              <a:rPr lang="en-US" dirty="0" err="1"/>
              <a:t>culturel</a:t>
            </a:r>
            <a:r>
              <a:rPr lang="en-US" dirty="0"/>
              <a:t> unique </a:t>
            </a:r>
            <a:r>
              <a:rPr lang="en-US" dirty="0" err="1"/>
              <a:t>auquel</a:t>
            </a:r>
            <a:r>
              <a:rPr lang="en-US" dirty="0"/>
              <a:t> les </a:t>
            </a:r>
            <a:r>
              <a:rPr lang="en-US" dirty="0" err="1"/>
              <a:t>autres</a:t>
            </a:r>
            <a:r>
              <a:rPr lang="en-US" dirty="0"/>
              <a:t> cultures </a:t>
            </a:r>
            <a:r>
              <a:rPr lang="en-US" dirty="0" err="1"/>
              <a:t>devraient</a:t>
            </a:r>
            <a:r>
              <a:rPr lang="en-US" dirty="0"/>
              <a:t> se conformer, </a:t>
            </a:r>
            <a:r>
              <a:rPr lang="en-US" dirty="0" err="1"/>
              <a:t>niant</a:t>
            </a:r>
            <a:r>
              <a:rPr lang="en-US" dirty="0"/>
              <a:t> </a:t>
            </a:r>
            <a:r>
              <a:rPr lang="en-US" dirty="0" err="1"/>
              <a:t>leur</a:t>
            </a:r>
            <a:r>
              <a:rPr lang="en-US" dirty="0"/>
              <a:t> </a:t>
            </a:r>
            <a:r>
              <a:rPr lang="en-US" dirty="0" err="1"/>
              <a:t>spécificité</a:t>
            </a:r>
            <a:r>
              <a:rPr lang="en-US" dirty="0"/>
              <a:t>.</a:t>
            </a: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294169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Réflexion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Comment tenir compte du fait que le charisme salésien </a:t>
            </a:r>
            <a:br>
              <a:rPr lang="fr-FR" b="1" dirty="0"/>
            </a:br>
            <a:r>
              <a:rPr lang="fr-FR" b="1" dirty="0"/>
              <a:t>vit d'un échange continu de dons ? </a:t>
            </a:r>
          </a:p>
          <a:p>
            <a:r>
              <a:rPr lang="fr-FR" b="1" dirty="0"/>
              <a:t>Comment vivons-nous le changement actuel de l'Association </a:t>
            </a:r>
            <a:br>
              <a:rPr lang="fr-FR" b="1" dirty="0"/>
            </a:br>
            <a:r>
              <a:rPr lang="fr-FR" b="1" dirty="0"/>
              <a:t>dans ses dimensions locale, provinciale, régionale et mondiale ?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40315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5. </a:t>
            </a:r>
            <a:r>
              <a:rPr lang="nl-BE" dirty="0" err="1"/>
              <a:t>S’inspirer</a:t>
            </a:r>
            <a:r>
              <a:rPr lang="nl-BE" dirty="0"/>
              <a:t> de la </a:t>
            </a:r>
            <a:r>
              <a:rPr lang="nl-BE" dirty="0" err="1"/>
              <a:t>grâce</a:t>
            </a:r>
            <a:r>
              <a:rPr lang="nl-BE" dirty="0"/>
              <a:t> du </a:t>
            </a:r>
            <a:r>
              <a:rPr lang="nl-BE" dirty="0" err="1"/>
              <a:t>commencement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0321" y="2336872"/>
            <a:ext cx="10870977" cy="4241210"/>
          </a:xfrm>
        </p:spPr>
        <p:txBody>
          <a:bodyPr>
            <a:normAutofit/>
          </a:bodyPr>
          <a:lstStyle/>
          <a:p>
            <a:r>
              <a:rPr lang="nl-BE" b="1" dirty="0" err="1"/>
              <a:t>Une</a:t>
            </a:r>
            <a:r>
              <a:rPr lang="nl-BE" b="1" dirty="0"/>
              <a:t> </a:t>
            </a:r>
            <a:r>
              <a:rPr lang="nl-BE" b="1" dirty="0" err="1"/>
              <a:t>capacité</a:t>
            </a:r>
            <a:r>
              <a:rPr lang="nl-BE" b="1" dirty="0"/>
              <a:t> </a:t>
            </a:r>
            <a:r>
              <a:rPr lang="nl-BE" b="1" dirty="0" err="1"/>
              <a:t>créatrice</a:t>
            </a:r>
            <a:r>
              <a:rPr lang="nl-BE" b="1" dirty="0"/>
              <a:t> </a:t>
            </a:r>
            <a:r>
              <a:rPr lang="nl-BE" sz="2800" dirty="0"/>
              <a:t>: </a:t>
            </a:r>
            <a:br>
              <a:rPr lang="nl-BE" sz="2800" dirty="0"/>
            </a:br>
            <a:r>
              <a:rPr lang="nl-BE" sz="2800" dirty="0"/>
              <a:t>l</a:t>
            </a:r>
            <a:r>
              <a:rPr lang="it-IT" dirty="0"/>
              <a:t>'Église et l'Association ne pourront donner naissance </a:t>
            </a:r>
            <a:br>
              <a:rPr lang="it-IT" dirty="0"/>
            </a:br>
            <a:r>
              <a:rPr lang="it-IT" dirty="0"/>
              <a:t>à un renouveau que si elles sont capables de toucher </a:t>
            </a:r>
            <a:br>
              <a:rPr lang="it-IT" dirty="0"/>
            </a:br>
            <a:r>
              <a:rPr lang="it-IT" dirty="0"/>
              <a:t>le cœur des jeunes au niveau de l'imagination, </a:t>
            </a:r>
            <a:br>
              <a:rPr lang="it-IT" dirty="0"/>
            </a:br>
            <a:r>
              <a:rPr lang="it-IT" dirty="0"/>
              <a:t>que si elles réussissent à éveiller en eux de grands idéaux </a:t>
            </a:r>
            <a:br>
              <a:rPr lang="it-IT" dirty="0"/>
            </a:br>
            <a:r>
              <a:rPr lang="it-IT" dirty="0"/>
              <a:t>pour lesquels il vaut la peine d’engager sa vie,</a:t>
            </a:r>
            <a:br>
              <a:rPr lang="it-IT" dirty="0"/>
            </a:br>
            <a:r>
              <a:rPr lang="it-IT" dirty="0"/>
              <a:t>en présentant la foi comme une aventure capable de mobiliser l'existence et de lui donner un sens positif et passionnant. </a:t>
            </a:r>
            <a:endParaRPr lang="nl-BE" dirty="0"/>
          </a:p>
          <a:p>
            <a:r>
              <a:rPr lang="nl-BE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25390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Réflexion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Comment nourrissons-nous notre capacité créatrice ? </a:t>
            </a:r>
          </a:p>
          <a:p>
            <a:r>
              <a:rPr lang="fr-FR" b="1" dirty="0"/>
              <a:t>Quels sont nos grands rêves ?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24" b="12976"/>
          <a:stretch/>
        </p:blipFill>
        <p:spPr>
          <a:xfrm>
            <a:off x="3933717" y="3359119"/>
            <a:ext cx="7577962" cy="319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35288"/>
      </p:ext>
    </p:extLst>
  </p:cSld>
  <p:clrMapOvr>
    <a:masterClrMapping/>
  </p:clrMapOvr>
</p:sld>
</file>

<file path=ppt/theme/theme1.xml><?xml version="1.0" encoding="utf-8"?>
<a:theme xmlns:a="http://schemas.openxmlformats.org/drawingml/2006/main" name="Berlijn">
  <a:themeElements>
    <a:clrScheme name="Berlin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TM04033917[[fn=Berlijn]]</Template>
  <TotalTime>0</TotalTime>
  <Words>1159</Words>
  <Application>Microsoft Office PowerPoint</Application>
  <PresentationFormat>Grand écran</PresentationFormat>
  <Paragraphs>89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8" baseType="lpstr">
      <vt:lpstr>Arial</vt:lpstr>
      <vt:lpstr>Trebuchet MS</vt:lpstr>
      <vt:lpstr>Berlijn</vt:lpstr>
      <vt:lpstr>Rêvez… et faites rêver</vt:lpstr>
      <vt:lpstr>Message du Pape François au 28ème CG</vt:lpstr>
      <vt:lpstr>Faire une véritable ‘Option Valdocco’ : cadeau et défi</vt:lpstr>
      <vt:lpstr>Les questions</vt:lpstr>
      <vt:lpstr>Notre époque n’est ni meilleure ni pire,  mais différente de celle que Don Bosco a vécue</vt:lpstr>
      <vt:lpstr>5 points de notre identité salésienne à prendre  en considération dans une fidélité créative</vt:lpstr>
      <vt:lpstr>1. Le discernement, racine du renouveau</vt:lpstr>
      <vt:lpstr>1. Le discernement, racine du renouveau</vt:lpstr>
      <vt:lpstr>Réflexion</vt:lpstr>
      <vt:lpstr>2. Le courage de s’immerger dans la réalité et la pédagogie de la confiance</vt:lpstr>
      <vt:lpstr>2. Le courage de s’immerger dans la réalité       et la pédagogie de la confiance</vt:lpstr>
      <vt:lpstr>2. Le courage de s’immerger dans la réalité     et la pédagogie de la confiance</vt:lpstr>
      <vt:lpstr>Réflexion</vt:lpstr>
      <vt:lpstr>3. La mission, cœur de la vocation      et âme de la formation</vt:lpstr>
      <vt:lpstr>3. La mission, cœur de la vocation      et âme de la formation</vt:lpstr>
      <vt:lpstr>3. La mission, cœur de la vocation      et âme de la formation</vt:lpstr>
      <vt:lpstr>3. La mission, cœur de la vocation      et âme de la formation</vt:lpstr>
      <vt:lpstr>3. La mission, cœur de la vocation      et âme de la formation</vt:lpstr>
      <vt:lpstr>Réflexion</vt:lpstr>
      <vt:lpstr>4. Inculturation et interculturalité du charisme salésien</vt:lpstr>
      <vt:lpstr>4. Inculturation et interculturalité du charisme salésien</vt:lpstr>
      <vt:lpstr>4. Inculturation et interculturalité du charisme salésien</vt:lpstr>
      <vt:lpstr>Réflexion</vt:lpstr>
      <vt:lpstr>5. S’inspirer de la grâce du commencement</vt:lpstr>
      <vt:lpstr>Réflexion</vt:lpstr>
    </vt:vector>
  </TitlesOfParts>
  <Company>Conecto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Rêvez…et faites rêver</dc:title>
  <dc:creator>Carine D'hondt</dc:creator>
  <cp:lastModifiedBy>Franz DEFAUT</cp:lastModifiedBy>
  <cp:revision>25</cp:revision>
  <dcterms:created xsi:type="dcterms:W3CDTF">2020-08-23T15:35:56Z</dcterms:created>
  <dcterms:modified xsi:type="dcterms:W3CDTF">2020-09-07T06:57:01Z</dcterms:modified>
</cp:coreProperties>
</file>